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8" r:id="rId3"/>
    <p:sldId id="261" r:id="rId4"/>
    <p:sldId id="259" r:id="rId5"/>
    <p:sldId id="260" r:id="rId6"/>
    <p:sldId id="262" r:id="rId7"/>
    <p:sldId id="265" r:id="rId8"/>
    <p:sldId id="264" r:id="rId9"/>
    <p:sldId id="266" r:id="rId10"/>
    <p:sldId id="267" r:id="rId11"/>
    <p:sldId id="268" r:id="rId12"/>
    <p:sldId id="257" r:id="rId13"/>
    <p:sldId id="263" r:id="rId14"/>
    <p:sldId id="2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7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89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23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E0912-6811-4C1D-8A4B-0733229B0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4541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83395-D56F-4AA6-AA7B-E0BBFC4EA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2340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EE07-451C-4A1F-B72D-A43F742F5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4814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C24C-97FA-4AEC-B420-C464765EF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8095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270C-712A-4694-BA45-13E014E56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5754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AB2-17CA-4C8A-AFA0-E0E7E5790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46691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C75FD-DC65-475E-99FB-18B611473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27000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42C66-8844-4C4B-B5CF-C43762495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3483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18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EDE24-829D-40ED-B1AA-1420E0248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4445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E256-BB39-4FA1-8874-C22180720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5213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30A36-4B7B-426A-8051-B6E67B7BA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6027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FF12-5B1D-4931-A0BC-1684EA0D7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95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3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23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7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2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8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9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60B84-73E3-4E9B-A15C-0BDA958F6BF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22AEE-F292-4BF4-99ED-9E9FB132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4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9BFD7-233F-4575-8064-CBE8202A116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6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857500" y="5276763"/>
            <a:ext cx="6190807" cy="147732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Спикер: Ильдар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Рустямович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Еналеев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член – корр.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РАЕ,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НКО «Союз любителей соколиной охоты и охраны хищных птиц Русский сокол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М.М.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ст.преп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кафедры зоологии РГАУ-МСХА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93" y="105762"/>
            <a:ext cx="8952614" cy="120032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высшего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государственный аграрный университет—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МСХА имени К.А. Тимирязева»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105762"/>
            <a:ext cx="1155006" cy="1155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972" y="2373885"/>
            <a:ext cx="7762009" cy="156966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 соколиной охоте и другим формам использования хищных птиц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Тимирязевской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академии</a:t>
            </a:r>
          </a:p>
        </p:txBody>
      </p:sp>
    </p:spTree>
    <p:extLst>
      <p:ext uri="{BB962C8B-B14F-4D97-AF65-F5344CB8AC3E}">
        <p14:creationId xmlns:p14="http://schemas.microsoft.com/office/powerpoint/2010/main" val="3026598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673927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Профессорско-преподавательский состав с ястребом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88" y="4107873"/>
            <a:ext cx="2056643" cy="27421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" y="11871"/>
            <a:ext cx="3031835" cy="2273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94" y="3816927"/>
            <a:ext cx="2280806" cy="3041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52" y="4107873"/>
            <a:ext cx="2062595" cy="2750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6" y="3816927"/>
            <a:ext cx="2280805" cy="3041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11871"/>
            <a:ext cx="1732684" cy="2310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2057400" cy="2743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38" y="0"/>
            <a:ext cx="1678132" cy="22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0050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1223963" y="835704"/>
            <a:ext cx="1457325" cy="9348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25" b="1">
                <a:solidFill>
                  <a:schemeClr val="tx2"/>
                </a:solidFill>
              </a:rPr>
              <a:t>ЗАЧИСЛЕНИЕ</a:t>
            </a:r>
          </a:p>
          <a:p>
            <a:pPr algn="ctr"/>
            <a:r>
              <a:rPr lang="ru-RU" sz="1350" b="1">
                <a:solidFill>
                  <a:schemeClr val="tx2"/>
                </a:solidFill>
              </a:rPr>
              <a:t>на  1  курс </a:t>
            </a:r>
          </a:p>
          <a:p>
            <a:pPr algn="ctr"/>
            <a:r>
              <a:rPr lang="ru-RU" sz="1350" b="1">
                <a:solidFill>
                  <a:schemeClr val="tx2"/>
                </a:solidFill>
              </a:rPr>
              <a:t>(бакалавриат)</a:t>
            </a:r>
          </a:p>
          <a:p>
            <a:pPr algn="ctr"/>
            <a:r>
              <a:rPr lang="ru-RU" sz="1350" b="1">
                <a:solidFill>
                  <a:schemeClr val="tx2"/>
                </a:solidFill>
              </a:rPr>
              <a:t> в 2008г. 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4820" name="Picture 3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7622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23468" y="1371600"/>
            <a:ext cx="765160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Деканат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повышения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(ФПК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находится по адресу: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127550, г. Москва, ул. Верхняя аллея д.4. , 2 этаж, кабинет 204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Декан факультета: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Бакштанин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Михайлович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(499) 977-92-15 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fpk@rgau-msha.ru 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эл.адрес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www.timacad.ru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Университета для корреспонденции: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127550, г. Москва, ул.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Тимирязевская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д.49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61638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519588"/>
            <a:ext cx="9434945" cy="74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85813" y="0"/>
            <a:ext cx="770255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defRPr/>
            </a:pPr>
            <a:r>
              <a:rPr lang="ru-RU" sz="4000" b="1" i="1" dirty="0" smtClean="0">
                <a:solidFill>
                  <a:srgbClr val="000000"/>
                </a:solidFill>
                <a:latin typeface="Monotype Corsiva" pitchFamily="66" charset="0"/>
              </a:rPr>
              <a:t>	</a:t>
            </a:r>
          </a:p>
          <a:p>
            <a:pPr marL="342900" indent="-342900" algn="just">
              <a:defRPr/>
            </a:pPr>
            <a:r>
              <a:rPr lang="ru-RU" sz="4000" b="1" i="1" u="sng" dirty="0" smtClean="0">
                <a:solidFill>
                  <a:srgbClr val="000000"/>
                </a:solidFill>
                <a:latin typeface="Monotype Corsiva" pitchFamily="66" charset="0"/>
              </a:rPr>
              <a:t>Цель </a:t>
            </a:r>
            <a:r>
              <a:rPr lang="ru-RU" sz="4000" b="1" i="1" u="sng" dirty="0">
                <a:solidFill>
                  <a:srgbClr val="000000"/>
                </a:solidFill>
                <a:latin typeface="Monotype Corsiva" pitchFamily="66" charset="0"/>
              </a:rPr>
              <a:t>программы: </a:t>
            </a:r>
            <a:endParaRPr lang="ru-RU" sz="4000" b="1" i="1" u="sng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342900" indent="-342900" algn="ctr">
              <a:defRPr/>
            </a:pPr>
            <a:r>
              <a:rPr lang="ru-RU" sz="4000" b="1" i="1" dirty="0">
                <a:solidFill>
                  <a:srgbClr val="000000"/>
                </a:solidFill>
                <a:latin typeface="Monotype Corsiva" pitchFamily="66" charset="0"/>
              </a:rPr>
              <a:t>	</a:t>
            </a:r>
            <a:r>
              <a:rPr lang="ru-RU" sz="4000" dirty="0" smtClean="0">
                <a:solidFill>
                  <a:srgbClr val="000000"/>
                </a:solidFill>
                <a:latin typeface="Monotype Corsiva" pitchFamily="66" charset="0"/>
              </a:rPr>
              <a:t>Передача  </a:t>
            </a:r>
            <a:r>
              <a:rPr lang="ru-RU" sz="4000" dirty="0">
                <a:solidFill>
                  <a:srgbClr val="000000"/>
                </a:solidFill>
                <a:latin typeface="Monotype Corsiva" pitchFamily="66" charset="0"/>
              </a:rPr>
              <a:t>теоретических подходов и практических навыков по вопросам содержания, лечения, дрессировки (вынашиванию), разведения ловчих птиц в специализированных питомниках и охоты с </a:t>
            </a:r>
            <a:r>
              <a:rPr lang="ru-RU" sz="4000" dirty="0" smtClean="0">
                <a:solidFill>
                  <a:srgbClr val="000000"/>
                </a:solidFill>
                <a:latin typeface="Monotype Corsiva" pitchFamily="66" charset="0"/>
              </a:rPr>
              <a:t>ними, а так же их использование в качестве биологических репеллентов. </a:t>
            </a:r>
            <a:endParaRPr lang="ru-RU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4492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85813" y="0"/>
            <a:ext cx="770255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4000" b="1" i="1" u="sng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Категория слушателей: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3600" i="1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Специалисты </a:t>
            </a:r>
            <a:r>
              <a:rPr lang="ru-RU" sz="3600" i="1" dirty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по обеспечению орнитологической безопасности на предприятиях хранящих и перерабатывающих зерно, аэропортах, и других объектах сельскохозяйственного значения, сотрудники охотничьих хозяйств, работники соколиных питомников, любители соколиной охоты. </a:t>
            </a:r>
            <a:endParaRPr lang="ru-RU" sz="4400" i="1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25174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12618" y="0"/>
            <a:ext cx="8160327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sz="4000" b="1" i="1" u="sng" dirty="0" smtClean="0">
                <a:solidFill>
                  <a:srgbClr val="000000"/>
                </a:solidFill>
                <a:latin typeface="Monotype Corsiva" pitchFamily="66" charset="0"/>
              </a:rPr>
              <a:t>Аннотация программы: </a:t>
            </a:r>
          </a:p>
          <a:p>
            <a:pPr marL="342900" indent="-342900" algn="ctr">
              <a:defRPr/>
            </a:pPr>
            <a:r>
              <a:rPr lang="ru-RU" sz="2800" b="1" i="1" dirty="0">
                <a:solidFill>
                  <a:srgbClr val="000000"/>
                </a:solidFill>
                <a:latin typeface="Monotype Corsiva" pitchFamily="66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большинстве предприятий по хранению и переработке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зернопродуктов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а так же других сельскохозяйственных объектах проблема орнитологической безопасности становится всё более актуальной. Использование пернатых хищников в качестве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биорепеллентов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на сегодняшний день является наиболее эффективным средством отпугивания нежелательных скоплений птиц на выше </a:t>
            </a:r>
            <a:r>
              <a:rPr lang="ru-RU" sz="2400" dirty="0" smtClean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указанных 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объектах. В Стратегии развития охотничьего хозяйства в РФ до 2030 года от 03.07.14г. отдельно говорится о сохранении и развитии традиционных видов охот с использованием ловчих птиц и охотничьих собак, что в свою очередь ведет к повышению охотничьей культуры и </a:t>
            </a:r>
            <a:r>
              <a:rPr lang="ru-RU" sz="2400" dirty="0" smtClean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снижению 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пресса браконьерства на охотничью фауну. Данная программа разработана для повышения квалификации специалистов, занимающихся развитием охоты с ловчими птицами и разведением хищных птиц в искусственно созданной среде обитания.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39225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85813" y="0"/>
            <a:ext cx="77025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4000" b="1" i="1" u="sng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Тематический план: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	</a:t>
            </a:r>
            <a:endParaRPr lang="ru-RU" sz="4400" i="1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224329"/>
              </p:ext>
            </p:extLst>
          </p:nvPr>
        </p:nvGraphicFramePr>
        <p:xfrm>
          <a:off x="785813" y="1285820"/>
          <a:ext cx="7539817" cy="531622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76346"/>
                <a:gridCol w="5808518"/>
                <a:gridCol w="954953"/>
              </a:tblGrid>
              <a:tr h="602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602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соколиной охоты  в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1205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содержания ловчих птиц и их использование в соколиной охоте. Особенности охоты с орлами, ястребами и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соколами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74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ловчих птиц в качестве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биорепеллентов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76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различных пород собак в соколиной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охоте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473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Лечение ловчих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30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Аттестация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Реферат, зачет, экзамен)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  <a:tr h="6029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часов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815485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3" y="4104409"/>
            <a:ext cx="7865921" cy="2618509"/>
          </a:xfrm>
        </p:spPr>
        <p:txBody>
          <a:bodyPr/>
          <a:lstStyle/>
          <a:p>
            <a:r>
              <a:rPr lang="ru-RU" sz="2800" dirty="0" smtClean="0"/>
              <a:t>Дорогой Ильдар! Это </a:t>
            </a:r>
            <a:r>
              <a:rPr lang="ru-RU" sz="2800" dirty="0"/>
              <a:t>здорово, что вы будете учить Соколиной </a:t>
            </a:r>
            <a:r>
              <a:rPr lang="ru-RU" sz="2800" dirty="0" smtClean="0"/>
              <a:t>охоте </a:t>
            </a:r>
            <a:r>
              <a:rPr lang="ru-RU" sz="2800" dirty="0"/>
              <a:t>в </a:t>
            </a:r>
            <a:r>
              <a:rPr lang="ru-RU" sz="2800" dirty="0" err="1"/>
              <a:t>Тимирязевской</a:t>
            </a:r>
            <a:r>
              <a:rPr lang="ru-RU" sz="2800" dirty="0"/>
              <a:t> Академии. Как только это будет </a:t>
            </a:r>
            <a:r>
              <a:rPr lang="ru-RU" sz="2800" dirty="0" smtClean="0"/>
              <a:t>дан старт</a:t>
            </a:r>
            <a:r>
              <a:rPr lang="ru-RU" sz="2800" dirty="0"/>
              <a:t>, дайте нам </a:t>
            </a:r>
            <a:r>
              <a:rPr lang="ru-RU" sz="2800" dirty="0" smtClean="0"/>
              <a:t>больше информации, я смогу </a:t>
            </a:r>
            <a:r>
              <a:rPr lang="ru-RU" sz="2800" dirty="0"/>
              <a:t>сообщить делегатам </a:t>
            </a:r>
            <a:r>
              <a:rPr lang="ru-RU" sz="2800" dirty="0" smtClean="0"/>
              <a:t>в </a:t>
            </a:r>
            <a:r>
              <a:rPr lang="en-US" sz="2800" dirty="0" smtClean="0"/>
              <a:t>IAF </a:t>
            </a:r>
            <a:r>
              <a:rPr lang="ru-RU" sz="2800" dirty="0" smtClean="0"/>
              <a:t>об этом достижении.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44" t="57575" r="38635" b="7018"/>
          <a:stretch/>
        </p:blipFill>
        <p:spPr>
          <a:xfrm>
            <a:off x="633843" y="160214"/>
            <a:ext cx="7687805" cy="35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3815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973" y="5214669"/>
            <a:ext cx="4827181" cy="1143000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РГАУ-МСХА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973" y="188375"/>
            <a:ext cx="6034617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439"/>
          <a:stretch/>
        </p:blipFill>
        <p:spPr>
          <a:xfrm>
            <a:off x="5317571" y="3283879"/>
            <a:ext cx="3369229" cy="35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5522047"/>
            <a:ext cx="5829300" cy="11430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И.О.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 ЗОЛИНА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113579"/>
            <a:ext cx="7045036" cy="5283777"/>
          </a:xfrm>
        </p:spPr>
      </p:pic>
    </p:spTree>
    <p:extLst>
      <p:ext uri="{BB962C8B-B14F-4D97-AF65-F5344CB8AC3E}">
        <p14:creationId xmlns:p14="http://schemas.microsoft.com/office/powerpoint/2010/main" val="129506137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8" y="2673199"/>
            <a:ext cx="4909705" cy="1365400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и абитуриенты с ястребом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2784" cy="33770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62" y="-20131"/>
            <a:ext cx="2421082" cy="3228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2" y="3691729"/>
            <a:ext cx="2364689" cy="3152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1" y="-20131"/>
            <a:ext cx="1920463" cy="25606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67" y="4199750"/>
            <a:ext cx="1808018" cy="2644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" y="3632627"/>
            <a:ext cx="2409016" cy="3212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33031" b="16970"/>
          <a:stretch/>
        </p:blipFill>
        <p:spPr>
          <a:xfrm>
            <a:off x="2719059" y="4180798"/>
            <a:ext cx="1713581" cy="26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373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274</Words>
  <Application>Microsoft Office PowerPoint</Application>
  <PresentationFormat>Экран (4:3)</PresentationFormat>
  <Paragraphs>65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Тема Office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Дорогой Ильдар! Это здорово, что вы будете учить Соколиной охоте в Тимирязевской Академии. Как только это будет дан старт, дайте нам больше информации, я смогу сообщить делегатам в IAF об этом достижении.</vt:lpstr>
      <vt:lpstr>День открытых дверей в РГАУ-МСХА </vt:lpstr>
      <vt:lpstr>И.О. РЕКТОРА  Галина Дмитриевна ЗОЛИНА </vt:lpstr>
      <vt:lpstr>Студенты и абитуриенты с ястребом</vt:lpstr>
      <vt:lpstr>Профессорско-преподавательский состав с ястребом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</cp:lastModifiedBy>
  <cp:revision>16</cp:revision>
  <dcterms:created xsi:type="dcterms:W3CDTF">2017-05-17T13:02:50Z</dcterms:created>
  <dcterms:modified xsi:type="dcterms:W3CDTF">2017-05-18T21:14:38Z</dcterms:modified>
</cp:coreProperties>
</file>